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3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 name="Google Shape;14;p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 name="Google Shape;1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3"/>
        <p:cNvGrpSpPr/>
        <p:nvPr/>
      </p:nvGrpSpPr>
      <p:grpSpPr>
        <a:xfrm>
          <a:off x="0" y="0"/>
          <a:ext cx="0" cy="0"/>
          <a:chOff x="0" y="0"/>
          <a:chExt cx="0" cy="0"/>
        </a:xfrm>
      </p:grpSpPr>
      <p:sp>
        <p:nvSpPr>
          <p:cNvPr id="84" name="Google Shape;84;p13"/>
          <p:cNvSpPr/>
          <p:nvPr/>
        </p:nvSpPr>
        <p:spPr>
          <a:xfrm>
            <a:off x="0" y="0"/>
            <a:ext cx="12192000" cy="6858000"/>
          </a:xfrm>
          <a:prstGeom prst="rect">
            <a:avLst/>
          </a:prstGeom>
          <a:blipFill rotWithShape="1">
            <a:blip r:embed="rId3">
              <a:alphaModFix/>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3"/>
          <p:cNvSpPr/>
          <p:nvPr/>
        </p:nvSpPr>
        <p:spPr>
          <a:xfrm rot="10800000" flipH="1">
            <a:off x="2" y="0"/>
            <a:ext cx="12191998" cy="1575955"/>
          </a:xfrm>
          <a:prstGeom prst="rect">
            <a:avLst/>
          </a:prstGeom>
          <a:gradFill>
            <a:gsLst>
              <a:gs pos="0">
                <a:srgbClr val="000000">
                  <a:alpha val="95294"/>
                </a:srgbClr>
              </a:gs>
              <a:gs pos="100000">
                <a:srgbClr val="2F5496"/>
              </a:gs>
            </a:gsLst>
            <a:lin ang="6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13"/>
          <p:cNvSpPr/>
          <p:nvPr/>
        </p:nvSpPr>
        <p:spPr>
          <a:xfrm>
            <a:off x="0" y="0"/>
            <a:ext cx="8128856" cy="1575461"/>
          </a:xfrm>
          <a:prstGeom prst="rect">
            <a:avLst/>
          </a:prstGeom>
          <a:gradFill>
            <a:gsLst>
              <a:gs pos="0">
                <a:srgbClr val="4472C4">
                  <a:alpha val="40392"/>
                </a:srgbClr>
              </a:gs>
              <a:gs pos="74000">
                <a:srgbClr val="8DA9DB">
                  <a:alpha val="0"/>
                </a:srgbClr>
              </a:gs>
              <a:gs pos="100000">
                <a:srgbClr val="8DA9DB">
                  <a:alpha val="0"/>
                </a:srgbClr>
              </a:gs>
            </a:gsLst>
            <a:lin ang="8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 name="Google Shape;87;p13"/>
          <p:cNvSpPr/>
          <p:nvPr/>
        </p:nvSpPr>
        <p:spPr>
          <a:xfrm flipH="1">
            <a:off x="-3" y="-1"/>
            <a:ext cx="12192002" cy="1574311"/>
          </a:xfrm>
          <a:prstGeom prst="rect">
            <a:avLst/>
          </a:prstGeom>
          <a:gradFill>
            <a:gsLst>
              <a:gs pos="0">
                <a:srgbClr val="000000">
                  <a:alpha val="62352"/>
                </a:srgbClr>
              </a:gs>
              <a:gs pos="78000">
                <a:srgbClr val="4472C4">
                  <a:alpha val="14509"/>
                </a:srgbClr>
              </a:gs>
              <a:gs pos="100000">
                <a:srgbClr val="4472C4">
                  <a:alpha val="14509"/>
                </a:srgbClr>
              </a:gs>
            </a:gsLst>
            <a:lin ang="156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13"/>
          <p:cNvSpPr txBox="1">
            <a:spLocks noGrp="1"/>
          </p:cNvSpPr>
          <p:nvPr>
            <p:ph type="title"/>
          </p:nvPr>
        </p:nvSpPr>
        <p:spPr>
          <a:xfrm>
            <a:off x="699713" y="248038"/>
            <a:ext cx="7063721" cy="1159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FFFF"/>
              </a:buClr>
              <a:buSzPct val="100000"/>
              <a:buFont typeface="Calibri"/>
              <a:buNone/>
            </a:pPr>
            <a:r>
              <a:rPr lang="en-US" sz="3700">
                <a:solidFill>
                  <a:srgbClr val="FFFFFF"/>
                </a:solidFill>
                <a:latin typeface="Calibri"/>
                <a:ea typeface="Calibri"/>
                <a:cs typeface="Calibri"/>
                <a:sym typeface="Calibri"/>
              </a:rPr>
              <a:t>IDEASS CRSN 152-0</a:t>
            </a:r>
            <a:r>
              <a:rPr lang="en-US" sz="3700">
                <a:solidFill>
                  <a:srgbClr val="FFFFFF"/>
                </a:solidFill>
              </a:rPr>
              <a:t>2 </a:t>
            </a:r>
            <a:endParaRPr sz="3700">
              <a:solidFill>
                <a:srgbClr val="FFFFFF"/>
              </a:solidFill>
            </a:endParaRPr>
          </a:p>
          <a:p>
            <a:pPr marL="0" lvl="0" indent="0" algn="l" rtl="0">
              <a:lnSpc>
                <a:spcPct val="90000"/>
              </a:lnSpc>
              <a:spcBef>
                <a:spcPts val="0"/>
              </a:spcBef>
              <a:spcAft>
                <a:spcPts val="0"/>
              </a:spcAft>
              <a:buClr>
                <a:srgbClr val="FFFFFF"/>
              </a:buClr>
              <a:buSzPct val="100000"/>
              <a:buFont typeface="Calibri"/>
              <a:buNone/>
            </a:pPr>
            <a:r>
              <a:rPr lang="en-US" sz="3700">
                <a:solidFill>
                  <a:srgbClr val="FFFFFF"/>
                </a:solidFill>
              </a:rPr>
              <a:t>Natural Resource Management</a:t>
            </a:r>
            <a:br>
              <a:rPr lang="en-US" sz="3700">
                <a:solidFill>
                  <a:srgbClr val="FFFFFF"/>
                </a:solidFill>
                <a:latin typeface="Calibri"/>
                <a:ea typeface="Calibri"/>
                <a:cs typeface="Calibri"/>
                <a:sym typeface="Calibri"/>
              </a:rPr>
            </a:br>
            <a:r>
              <a:rPr lang="en-US" sz="3700">
                <a:solidFill>
                  <a:srgbClr val="FFFFFF"/>
                </a:solidFill>
                <a:latin typeface="Calibri"/>
                <a:ea typeface="Calibri"/>
                <a:cs typeface="Calibri"/>
                <a:sym typeface="Calibri"/>
              </a:rPr>
              <a:t>Instructor:  </a:t>
            </a:r>
            <a:r>
              <a:rPr lang="en-US" sz="3700">
                <a:solidFill>
                  <a:srgbClr val="FFFFFF"/>
                </a:solidFill>
              </a:rPr>
              <a:t>Kristen Heady</a:t>
            </a:r>
            <a:r>
              <a:rPr lang="en-US" sz="3700">
                <a:solidFill>
                  <a:srgbClr val="FFFFFF"/>
                </a:solidFill>
                <a:latin typeface="Calibri"/>
                <a:ea typeface="Calibri"/>
                <a:cs typeface="Calibri"/>
                <a:sym typeface="Calibri"/>
              </a:rPr>
              <a:t> </a:t>
            </a:r>
            <a:endParaRPr/>
          </a:p>
        </p:txBody>
      </p:sp>
      <p:pic>
        <p:nvPicPr>
          <p:cNvPr id="89" name="Google Shape;89;p13" descr="Logo&#10;&#10;Description automatically generated"/>
          <p:cNvPicPr preferRelativeResize="0">
            <a:picLocks noGrp="1"/>
          </p:cNvPicPr>
          <p:nvPr>
            <p:ph type="body" idx="1"/>
          </p:nvPr>
        </p:nvPicPr>
        <p:blipFill rotWithShape="1">
          <a:blip r:embed="rId4">
            <a:alphaModFix/>
          </a:blip>
          <a:srcRect/>
          <a:stretch/>
        </p:blipFill>
        <p:spPr>
          <a:xfrm>
            <a:off x="8828567" y="18149"/>
            <a:ext cx="2635137" cy="1538009"/>
          </a:xfrm>
          <a:prstGeom prst="rect">
            <a:avLst/>
          </a:prstGeom>
          <a:noFill/>
          <a:ln>
            <a:noFill/>
          </a:ln>
        </p:spPr>
      </p:pic>
      <p:sp>
        <p:nvSpPr>
          <p:cNvPr id="90" name="Google Shape;90;p13"/>
          <p:cNvSpPr txBox="1"/>
          <p:nvPr/>
        </p:nvSpPr>
        <p:spPr>
          <a:xfrm>
            <a:off x="677075" y="1674563"/>
            <a:ext cx="2723100" cy="369300"/>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 INTERTIDAL  HARVESTING</a:t>
            </a:r>
            <a:r>
              <a:rPr lang="en-US" sz="1800" b="1">
                <a:solidFill>
                  <a:schemeClr val="lt1"/>
                </a:solidFill>
              </a:rPr>
              <a:t>             </a:t>
            </a:r>
            <a:r>
              <a:rPr lang="en-US" b="1">
                <a:solidFill>
                  <a:schemeClr val="dk1"/>
                </a:solidFill>
              </a:rPr>
              <a:t>             </a:t>
            </a:r>
            <a:endParaRPr sz="1400" b="0" i="0" u="none" strike="noStrike" cap="none">
              <a:solidFill>
                <a:srgbClr val="000000"/>
              </a:solidFill>
              <a:latin typeface="Arial"/>
              <a:ea typeface="Arial"/>
              <a:cs typeface="Arial"/>
              <a:sym typeface="Arial"/>
            </a:endParaRPr>
          </a:p>
        </p:txBody>
      </p:sp>
      <p:sp>
        <p:nvSpPr>
          <p:cNvPr id="91" name="Google Shape;91;p13"/>
          <p:cNvSpPr txBox="1"/>
          <p:nvPr/>
        </p:nvSpPr>
        <p:spPr>
          <a:xfrm>
            <a:off x="9042200" y="1602725"/>
            <a:ext cx="3048300" cy="369300"/>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a:solidFill>
                  <a:schemeClr val="lt1"/>
                </a:solidFill>
                <a:latin typeface="Calibri"/>
                <a:ea typeface="Calibri"/>
                <a:cs typeface="Calibri"/>
                <a:sym typeface="Calibri"/>
              </a:rPr>
              <a:t>CAMPUS NATURAL RESERVE </a:t>
            </a:r>
            <a:endParaRPr sz="1400" b="1" i="0" u="none" strike="noStrike" cap="none">
              <a:solidFill>
                <a:srgbClr val="000000"/>
              </a:solidFill>
            </a:endParaRPr>
          </a:p>
        </p:txBody>
      </p:sp>
      <p:sp>
        <p:nvSpPr>
          <p:cNvPr id="92" name="Google Shape;92;p13"/>
          <p:cNvSpPr txBox="1"/>
          <p:nvPr/>
        </p:nvSpPr>
        <p:spPr>
          <a:xfrm>
            <a:off x="328775" y="4497025"/>
            <a:ext cx="3419700" cy="2786100"/>
          </a:xfrm>
          <a:prstGeom prst="rect">
            <a:avLst/>
          </a:prstGeom>
          <a:gradFill>
            <a:gsLst>
              <a:gs pos="0">
                <a:srgbClr val="2A4D8B"/>
              </a:gs>
              <a:gs pos="78000">
                <a:srgbClr val="2A4D8B"/>
              </a:gs>
              <a:gs pos="100000">
                <a:srgbClr val="1F3864"/>
              </a:gs>
            </a:gsLst>
            <a:lin ang="5400000" scaled="0"/>
          </a:grad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lt1"/>
                </a:solidFill>
              </a:rPr>
              <a:t>Davenport Landing is one of the only intertidal that is not within a Marine Protected Area in Santa Cruz Co.  Mussels are being harvested during low tides by people with Fishing Licences.  We will survey collectors to assess how many mussels are being collected and how is this affecting the intertidal.</a:t>
            </a:r>
            <a:endParaRPr>
              <a:solidFill>
                <a:schemeClr val="lt1"/>
              </a:solidFill>
            </a:endParaRPr>
          </a:p>
          <a:p>
            <a:pPr marL="0" lvl="0" indent="457200" algn="l" rtl="0">
              <a:lnSpc>
                <a:spcPct val="115000"/>
              </a:lnSpc>
              <a:spcBef>
                <a:spcPts val="0"/>
              </a:spcBef>
              <a:spcAft>
                <a:spcPts val="0"/>
              </a:spcAft>
              <a:buClr>
                <a:schemeClr val="dk1"/>
              </a:buClr>
              <a:buSzPts val="1100"/>
              <a:buFont typeface="Arial"/>
              <a:buNone/>
            </a:pPr>
            <a:r>
              <a:rPr lang="en-US">
                <a:solidFill>
                  <a:schemeClr val="lt1"/>
                </a:solidFill>
              </a:rPr>
              <a:t> </a:t>
            </a:r>
            <a:endParaRPr>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a:solidFill>
                <a:schemeClr val="lt1"/>
              </a:solidFill>
            </a:endParaRPr>
          </a:p>
        </p:txBody>
      </p:sp>
      <p:sp>
        <p:nvSpPr>
          <p:cNvPr id="93" name="Google Shape;93;p13"/>
          <p:cNvSpPr txBox="1"/>
          <p:nvPr/>
        </p:nvSpPr>
        <p:spPr>
          <a:xfrm>
            <a:off x="9042200" y="3983400"/>
            <a:ext cx="2868300" cy="2874600"/>
          </a:xfrm>
          <a:prstGeom prst="rect">
            <a:avLst/>
          </a:prstGeom>
          <a:gradFill>
            <a:gsLst>
              <a:gs pos="0">
                <a:srgbClr val="2A4D8B"/>
              </a:gs>
              <a:gs pos="78000">
                <a:srgbClr val="2A4D8B"/>
              </a:gs>
              <a:gs pos="100000">
                <a:srgbClr val="1F3864"/>
              </a:gs>
            </a:gsLst>
            <a:lin ang="5400000" scaled="0"/>
          </a:grad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lt1"/>
                </a:solidFill>
              </a:rPr>
              <a:t>UCSC’s  Long Range Development Plan (LRDP) for 2040 increased the area of campus reserve and maintained a large portion of campus as natural space. Students will continue to survey the 50 m</a:t>
            </a:r>
            <a:r>
              <a:rPr lang="en-US" sz="1900" baseline="30000">
                <a:solidFill>
                  <a:schemeClr val="lt1"/>
                </a:solidFill>
              </a:rPr>
              <a:t>2 </a:t>
            </a:r>
            <a:r>
              <a:rPr lang="en-US">
                <a:solidFill>
                  <a:schemeClr val="lt1"/>
                </a:solidFill>
              </a:rPr>
              <a:t>grid units. mapping major habitat types, native, exotic and rare plant species, trails, campsites and sink holes.  </a:t>
            </a:r>
            <a:endParaRPr sz="1800">
              <a:solidFill>
                <a:schemeClr val="lt1"/>
              </a:solidFill>
              <a:latin typeface="Calibri"/>
              <a:ea typeface="Calibri"/>
              <a:cs typeface="Calibri"/>
              <a:sym typeface="Calibri"/>
            </a:endParaRPr>
          </a:p>
        </p:txBody>
      </p:sp>
      <p:pic>
        <p:nvPicPr>
          <p:cNvPr id="94" name="Google Shape;94;p13"/>
          <p:cNvPicPr preferRelativeResize="0"/>
          <p:nvPr/>
        </p:nvPicPr>
        <p:blipFill rotWithShape="1">
          <a:blip r:embed="rId5">
            <a:alphaModFix/>
          </a:blip>
          <a:srcRect l="5150"/>
          <a:stretch/>
        </p:blipFill>
        <p:spPr>
          <a:xfrm>
            <a:off x="9042200" y="2018600"/>
            <a:ext cx="2868300" cy="1964799"/>
          </a:xfrm>
          <a:prstGeom prst="rect">
            <a:avLst/>
          </a:prstGeom>
          <a:noFill/>
          <a:ln>
            <a:noFill/>
          </a:ln>
        </p:spPr>
      </p:pic>
      <p:pic>
        <p:nvPicPr>
          <p:cNvPr id="95" name="Google Shape;95;p13"/>
          <p:cNvPicPr preferRelativeResize="0"/>
          <p:nvPr/>
        </p:nvPicPr>
        <p:blipFill rotWithShape="1">
          <a:blip r:embed="rId6">
            <a:alphaModFix/>
          </a:blip>
          <a:srcRect l="3068" t="6896" r="5062" b="6350"/>
          <a:stretch/>
        </p:blipFill>
        <p:spPr>
          <a:xfrm>
            <a:off x="4880938" y="2018604"/>
            <a:ext cx="3048300" cy="2272871"/>
          </a:xfrm>
          <a:prstGeom prst="rect">
            <a:avLst/>
          </a:prstGeom>
          <a:noFill/>
          <a:ln>
            <a:noFill/>
          </a:ln>
        </p:spPr>
      </p:pic>
      <p:sp>
        <p:nvSpPr>
          <p:cNvPr id="96" name="Google Shape;96;p13"/>
          <p:cNvSpPr txBox="1"/>
          <p:nvPr/>
        </p:nvSpPr>
        <p:spPr>
          <a:xfrm>
            <a:off x="4880938" y="4477200"/>
            <a:ext cx="3048300" cy="1887000"/>
          </a:xfrm>
          <a:prstGeom prst="rect">
            <a:avLst/>
          </a:prstGeom>
          <a:gradFill>
            <a:gsLst>
              <a:gs pos="0">
                <a:srgbClr val="2A4D8B"/>
              </a:gs>
              <a:gs pos="78000">
                <a:srgbClr val="2A4D8B"/>
              </a:gs>
              <a:gs pos="100000">
                <a:srgbClr val="1F3864"/>
              </a:gs>
            </a:gsLst>
            <a:lin ang="5400012" scaled="0"/>
          </a:gra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lt1"/>
                </a:solidFill>
              </a:rPr>
              <a:t>Pigeon Guillemots, a sea bird, nest along West Cliff in small cavities.  Rock Dove, pigeons, also nest in these same cavities.  We will explore the options of excluding pigeons and restoring these nest sites for seabirds. </a:t>
            </a:r>
            <a:endParaRPr>
              <a:latin typeface="Calibri"/>
              <a:ea typeface="Calibri"/>
              <a:cs typeface="Calibri"/>
              <a:sym typeface="Calibri"/>
            </a:endParaRPr>
          </a:p>
        </p:txBody>
      </p:sp>
      <p:pic>
        <p:nvPicPr>
          <p:cNvPr id="97" name="Google Shape;97;p13"/>
          <p:cNvPicPr preferRelativeResize="0"/>
          <p:nvPr/>
        </p:nvPicPr>
        <p:blipFill rotWithShape="1">
          <a:blip r:embed="rId7">
            <a:alphaModFix/>
          </a:blip>
          <a:srcRect t="5569" b="37134"/>
          <a:stretch/>
        </p:blipFill>
        <p:spPr>
          <a:xfrm>
            <a:off x="721063" y="2142476"/>
            <a:ext cx="2635125" cy="2264751"/>
          </a:xfrm>
          <a:prstGeom prst="rect">
            <a:avLst/>
          </a:prstGeom>
          <a:noFill/>
          <a:ln>
            <a:noFill/>
          </a:ln>
        </p:spPr>
      </p:pic>
      <p:sp>
        <p:nvSpPr>
          <p:cNvPr id="98" name="Google Shape;98;p13"/>
          <p:cNvSpPr txBox="1"/>
          <p:nvPr/>
        </p:nvSpPr>
        <p:spPr>
          <a:xfrm>
            <a:off x="4766338" y="1619036"/>
            <a:ext cx="3706330" cy="461635"/>
          </a:xfrm>
          <a:prstGeom prst="rect">
            <a:avLst/>
          </a:prstGeom>
          <a:solidFill>
            <a:schemeClr val="accent6"/>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800"/>
              <a:buFont typeface="Arial"/>
              <a:buNone/>
            </a:pPr>
            <a:r>
              <a:rPr lang="en-US" sz="1800" b="1">
                <a:solidFill>
                  <a:schemeClr val="lt1"/>
                </a:solidFill>
                <a:latin typeface="Calibri"/>
                <a:ea typeface="Calibri"/>
                <a:cs typeface="Calibri"/>
                <a:sym typeface="Calibri"/>
              </a:rPr>
              <a:t>SEABIRDS VS PIGEON NEST SITES</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Words>
  <Application>Microsoft Office PowerPoint</Application>
  <PresentationFormat>Widescreen</PresentationFormat>
  <Paragraphs>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IDEASS CRSN 152-02  Natural Resource Management Instructor:  Kristen Heady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IDEASS CRSN 152-02  Natural Resource Management Instructor:  Kristen Heady </dc:title>
  <cp:lastModifiedBy>wylie heady</cp:lastModifiedBy>
  <cp:revision>1</cp:revision>
  <dcterms:modified xsi:type="dcterms:W3CDTF">2023-05-30T06:49:18Z</dcterms:modified>
</cp:coreProperties>
</file>